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  <p:sldMasterId id="2147483729" r:id="rId2"/>
  </p:sldMasterIdLst>
  <p:notesMasterIdLst>
    <p:notesMasterId r:id="rId9"/>
  </p:notesMasterIdLst>
  <p:handoutMasterIdLst>
    <p:handoutMasterId r:id="rId10"/>
  </p:handoutMasterIdLst>
  <p:sldIdLst>
    <p:sldId id="2496" r:id="rId3"/>
    <p:sldId id="2795" r:id="rId4"/>
    <p:sldId id="2796" r:id="rId5"/>
    <p:sldId id="2797" r:id="rId6"/>
    <p:sldId id="2799" r:id="rId7"/>
    <p:sldId id="2794" r:id="rId8"/>
  </p:sldIdLst>
  <p:sldSz cx="12192000" cy="6858000"/>
  <p:notesSz cx="6797675" cy="9928225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0">
          <p15:clr>
            <a:srgbClr val="A4A3A4"/>
          </p15:clr>
        </p15:guide>
        <p15:guide id="2" pos="698">
          <p15:clr>
            <a:srgbClr val="A4A3A4"/>
          </p15:clr>
        </p15:guide>
        <p15:guide id="3" pos="73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相亲相爱一家人" initials="相亲相爱一家人" lastIdx="4" clrIdx="0"/>
  <p:cmAuthor id="2" name="AutoBVT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D98"/>
    <a:srgbClr val="202020"/>
    <a:srgbClr val="F2F2F2"/>
    <a:srgbClr val="152A8C"/>
    <a:srgbClr val="969696"/>
    <a:srgbClr val="808080"/>
    <a:srgbClr val="B2B2B2"/>
    <a:srgbClr val="2796D4"/>
    <a:srgbClr val="0F288D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30" autoAdjust="0"/>
    <p:restoredTop sz="93963" autoAdjust="0"/>
  </p:normalViewPr>
  <p:slideViewPr>
    <p:cSldViewPr snapToGrid="0" showGuides="1">
      <p:cViewPr varScale="1">
        <p:scale>
          <a:sx n="62" d="100"/>
          <a:sy n="62" d="100"/>
        </p:scale>
        <p:origin x="48" y="188"/>
      </p:cViewPr>
      <p:guideLst>
        <p:guide orient="horz" pos="1310"/>
        <p:guide pos="698"/>
        <p:guide pos="73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419" y="58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A7754-4016-4142-A148-2FD9F4901B1C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C411A-1614-4C2C-83A9-37A725D131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061E6-9082-4DE5-9A66-8A4CDD823213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24F95-A27F-4848-8BFC-F38062363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42611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</a:rPr>
              <a:t>汇报时长不超过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</a:rPr>
              <a:t>25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</a:rPr>
              <a:t>分钟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24F95-A27F-4848-8BFC-F38062363DBC}" type="slidenum">
              <a:rPr lang="zh-CN" altLang="en-US" smtClean="0"/>
              <a:t>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24F95-A27F-4848-8BFC-F38062363DB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99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95" y="331896"/>
            <a:ext cx="2271630" cy="5879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089" y="482018"/>
            <a:ext cx="2679177" cy="287659"/>
          </a:xfrm>
          <a:prstGeom prst="rect">
            <a:avLst/>
          </a:prstGeom>
        </p:spPr>
      </p:pic>
      <p:pic>
        <p:nvPicPr>
          <p:cNvPr id="4" name="图片 3" descr="图片1"/>
          <p:cNvPicPr>
            <a:picLocks noChangeAspect="1"/>
          </p:cNvPicPr>
          <p:nvPr userDrawn="1"/>
        </p:nvPicPr>
        <p:blipFill rotWithShape="1">
          <a:blip r:embed="rId4"/>
          <a:srcRect l="25931" r="26436" b="73822"/>
          <a:stretch/>
        </p:blipFill>
        <p:spPr>
          <a:xfrm>
            <a:off x="0" y="0"/>
            <a:ext cx="12191999" cy="179531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B917B2BA-615A-ED68-D8F3-B5C96B06F68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209943" y="134677"/>
            <a:ext cx="6184900" cy="127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95" y="331896"/>
            <a:ext cx="2271630" cy="587904"/>
          </a:xfrm>
          <a:prstGeom prst="rect">
            <a:avLst/>
          </a:prstGeom>
        </p:spPr>
      </p:pic>
      <p:pic>
        <p:nvPicPr>
          <p:cNvPr id="8" name="图片 7" descr="图片1"/>
          <p:cNvPicPr>
            <a:picLocks noChangeAspect="1"/>
          </p:cNvPicPr>
          <p:nvPr userDrawn="1"/>
        </p:nvPicPr>
        <p:blipFill rotWithShape="1">
          <a:blip r:embed="rId3"/>
          <a:srcRect l="25931" r="26436" b="73822"/>
          <a:stretch/>
        </p:blipFill>
        <p:spPr>
          <a:xfrm>
            <a:off x="0" y="0"/>
            <a:ext cx="12191999" cy="1795311"/>
          </a:xfrm>
          <a:prstGeom prst="rect">
            <a:avLst/>
          </a:prstGeom>
        </p:spPr>
      </p:pic>
      <p:pic>
        <p:nvPicPr>
          <p:cNvPr id="10" name="图片 9" descr="红旗新能源-横-0107_p_画板 2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rcRect l="14058" t="919" r="15402" b="7633"/>
          <a:stretch>
            <a:fillRect/>
          </a:stretch>
        </p:blipFill>
        <p:spPr>
          <a:xfrm>
            <a:off x="9572174" y="219362"/>
            <a:ext cx="2143351" cy="812971"/>
          </a:xfrm>
          <a:prstGeom prst="rect">
            <a:avLst/>
          </a:prstGeom>
        </p:spPr>
      </p:pic>
      <p:pic>
        <p:nvPicPr>
          <p:cNvPr id="13" name="图片 12" descr="未标题-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50681" y="382626"/>
            <a:ext cx="2073771" cy="53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148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 bwMode="auto">
          <a:xfrm>
            <a:off x="444380" y="820396"/>
            <a:ext cx="11286641" cy="18000"/>
          </a:xfrm>
          <a:prstGeom prst="rect">
            <a:avLst/>
          </a:prstGeom>
          <a:solidFill>
            <a:srgbClr val="112D98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4" r="14979" b="10248"/>
          <a:stretch/>
        </p:blipFill>
        <p:spPr>
          <a:xfrm>
            <a:off x="9788769" y="64676"/>
            <a:ext cx="1770185" cy="66537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1283309" y="6321777"/>
            <a:ext cx="82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495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2476602"/>
            <a:ext cx="12192000" cy="19047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95" y="331896"/>
            <a:ext cx="2271630" cy="5879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089" y="482018"/>
            <a:ext cx="2679177" cy="287659"/>
          </a:xfrm>
          <a:prstGeom prst="rect">
            <a:avLst/>
          </a:prstGeom>
        </p:spPr>
      </p:pic>
      <p:pic>
        <p:nvPicPr>
          <p:cNvPr id="4" name="图片 3" descr="图片1"/>
          <p:cNvPicPr>
            <a:picLocks noChangeAspect="1"/>
          </p:cNvPicPr>
          <p:nvPr userDrawn="1"/>
        </p:nvPicPr>
        <p:blipFill rotWithShape="1">
          <a:blip r:embed="rId4"/>
          <a:srcRect l="25931" r="26436" b="73822"/>
          <a:stretch>
            <a:fillRect/>
          </a:stretch>
        </p:blipFill>
        <p:spPr>
          <a:xfrm>
            <a:off x="0" y="0"/>
            <a:ext cx="12191999" cy="179531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209943" y="134677"/>
            <a:ext cx="61849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27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95" y="331896"/>
            <a:ext cx="2271630" cy="587904"/>
          </a:xfrm>
          <a:prstGeom prst="rect">
            <a:avLst/>
          </a:prstGeom>
        </p:spPr>
      </p:pic>
      <p:pic>
        <p:nvPicPr>
          <p:cNvPr id="8" name="图片 7" descr="图片1"/>
          <p:cNvPicPr>
            <a:picLocks noChangeAspect="1"/>
          </p:cNvPicPr>
          <p:nvPr userDrawn="1"/>
        </p:nvPicPr>
        <p:blipFill rotWithShape="1">
          <a:blip r:embed="rId3"/>
          <a:srcRect l="25931" r="26436" b="73822"/>
          <a:stretch>
            <a:fillRect/>
          </a:stretch>
        </p:blipFill>
        <p:spPr>
          <a:xfrm>
            <a:off x="0" y="0"/>
            <a:ext cx="12191999" cy="1795311"/>
          </a:xfrm>
          <a:prstGeom prst="rect">
            <a:avLst/>
          </a:prstGeom>
        </p:spPr>
      </p:pic>
      <p:pic>
        <p:nvPicPr>
          <p:cNvPr id="10" name="图片 9" descr="红旗新能源-横-0107_p_画板 2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100000"/>
                </a:srgbClr>
              </a:clrFrom>
              <a:clrTo>
                <a:srgbClr val="000000">
                  <a:alpha val="100000"/>
                  <a:alpha val="0"/>
                </a:srgbClr>
              </a:clrTo>
            </a:clrChange>
          </a:blip>
          <a:srcRect l="14058" t="919" r="15402" b="7633"/>
          <a:stretch>
            <a:fillRect/>
          </a:stretch>
        </p:blipFill>
        <p:spPr>
          <a:xfrm>
            <a:off x="9572174" y="219362"/>
            <a:ext cx="2143351" cy="812971"/>
          </a:xfrm>
          <a:prstGeom prst="rect">
            <a:avLst/>
          </a:prstGeom>
        </p:spPr>
      </p:pic>
      <p:pic>
        <p:nvPicPr>
          <p:cNvPr id="13" name="图片 12" descr="未标题-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50681" y="382626"/>
            <a:ext cx="2073771" cy="53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0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 bwMode="auto">
          <a:xfrm>
            <a:off x="444380" y="820396"/>
            <a:ext cx="11286641" cy="18000"/>
          </a:xfrm>
          <a:prstGeom prst="rect">
            <a:avLst/>
          </a:prstGeom>
          <a:solidFill>
            <a:srgbClr val="112D98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04" r="14979" b="10248"/>
          <a:stretch>
            <a:fillRect/>
          </a:stretch>
        </p:blipFill>
        <p:spPr>
          <a:xfrm>
            <a:off x="9788769" y="64676"/>
            <a:ext cx="1770185" cy="66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7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2476602"/>
            <a:ext cx="12192000" cy="190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95" y="6244599"/>
            <a:ext cx="2842941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ctr" anchorCtr="0" compatLnSpc="1"/>
          <a:lstStyle>
            <a:lvl1pPr algn="l">
              <a:defRPr sz="1200" b="1">
                <a:solidFill>
                  <a:srgbClr val="898989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031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4871" y="6244599"/>
            <a:ext cx="3862260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ctr" anchorCtr="0" compatLnSpc="1"/>
          <a:lstStyle>
            <a:lvl1pPr>
              <a:defRPr sz="1200">
                <a:solidFill>
                  <a:srgbClr val="898989"/>
                </a:solidFill>
                <a:latin typeface="+mn-lt"/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1032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874" y="6244599"/>
            <a:ext cx="2842941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t" anchorCtr="0" compatLnSpc="1"/>
          <a:lstStyle>
            <a:lvl1pPr algn="l"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28" r:id="rId2"/>
    <p:sldLayoutId id="214748372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+mj-lt"/>
          <a:ea typeface="+mj-ea"/>
          <a:cs typeface="+mj-cs"/>
        </a:defRPr>
      </a:lvl1pPr>
      <a:lvl2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6565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3130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69695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6260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16865" indent="-316865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6"/>
        </a:buBlip>
        <a:defRPr sz="2200">
          <a:solidFill>
            <a:srgbClr val="002C6C"/>
          </a:solidFill>
          <a:latin typeface="+mn-lt"/>
          <a:ea typeface="+mn-ea"/>
          <a:cs typeface="+mn-cs"/>
        </a:defRPr>
      </a:lvl1pPr>
      <a:lvl2pPr marL="686435" indent="-26289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7"/>
        </a:buBlip>
        <a:defRPr sz="2800">
          <a:solidFill>
            <a:srgbClr val="002C6C"/>
          </a:solidFill>
          <a:latin typeface="+mn-lt"/>
          <a:ea typeface="+mn-ea"/>
        </a:defRPr>
      </a:lvl2pPr>
      <a:lvl3pPr marL="1057275" indent="-212725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8"/>
        </a:buBlip>
        <a:defRPr sz="2200">
          <a:solidFill>
            <a:srgbClr val="002C6C"/>
          </a:solidFill>
          <a:latin typeface="+mn-lt"/>
          <a:ea typeface="+mn-ea"/>
        </a:defRPr>
      </a:lvl3pPr>
      <a:lvl4pPr marL="147891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9"/>
        </a:buBlip>
        <a:defRPr sz="1400">
          <a:solidFill>
            <a:srgbClr val="002C6C"/>
          </a:solidFill>
          <a:latin typeface="+mn-lt"/>
          <a:ea typeface="+mn-ea"/>
        </a:defRPr>
      </a:lvl4pPr>
      <a:lvl5pPr marL="190246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5pPr>
      <a:lvl6pPr marL="235902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6pPr>
      <a:lvl7pPr marL="281559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7pPr>
      <a:lvl8pPr marL="327152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8pPr>
      <a:lvl9pPr marL="372808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6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3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9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6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2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39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95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52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95" y="6244599"/>
            <a:ext cx="2842941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ctr" anchorCtr="0" compatLnSpc="1"/>
          <a:lstStyle>
            <a:lvl1pPr algn="l">
              <a:defRPr sz="1200" b="1">
                <a:solidFill>
                  <a:srgbClr val="898989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031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4871" y="6244599"/>
            <a:ext cx="3862260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ctr" anchorCtr="0" compatLnSpc="1"/>
          <a:lstStyle>
            <a:lvl1pPr>
              <a:defRPr sz="1200">
                <a:solidFill>
                  <a:srgbClr val="898989"/>
                </a:solidFill>
                <a:latin typeface="+mn-lt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2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874" y="6244599"/>
            <a:ext cx="2842941" cy="478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4536" tIns="42269" rIns="84536" bIns="42269" numCol="1" anchor="t" anchorCtr="0" compatLnSpc="1"/>
          <a:lstStyle>
            <a:lvl1pPr algn="l"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57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</p:sldLayoutIdLst>
  <p:hf hdr="0" ftr="0" dt="0"/>
  <p:txStyles>
    <p:titleStyle>
      <a:lvl1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+mj-lt"/>
          <a:ea typeface="+mj-ea"/>
          <a:cs typeface="+mj-cs"/>
        </a:defRPr>
      </a:lvl1pPr>
      <a:lvl2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6565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3130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69695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6260" algn="l" defTabSz="845185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2C6C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16865" indent="-316865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6"/>
        </a:buBlip>
        <a:defRPr sz="2200">
          <a:solidFill>
            <a:srgbClr val="002C6C"/>
          </a:solidFill>
          <a:latin typeface="+mn-lt"/>
          <a:ea typeface="+mn-ea"/>
          <a:cs typeface="+mn-cs"/>
        </a:defRPr>
      </a:lvl1pPr>
      <a:lvl2pPr marL="686435" indent="-26289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7"/>
        </a:buBlip>
        <a:defRPr sz="2800">
          <a:solidFill>
            <a:srgbClr val="002C6C"/>
          </a:solidFill>
          <a:latin typeface="+mn-lt"/>
          <a:ea typeface="+mn-ea"/>
        </a:defRPr>
      </a:lvl2pPr>
      <a:lvl3pPr marL="1057275" indent="-212725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8"/>
        </a:buBlip>
        <a:defRPr sz="2200">
          <a:solidFill>
            <a:srgbClr val="002C6C"/>
          </a:solidFill>
          <a:latin typeface="+mn-lt"/>
          <a:ea typeface="+mn-ea"/>
        </a:defRPr>
      </a:lvl3pPr>
      <a:lvl4pPr marL="147891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9"/>
        </a:buBlip>
        <a:defRPr sz="1400">
          <a:solidFill>
            <a:srgbClr val="002C6C"/>
          </a:solidFill>
          <a:latin typeface="+mn-lt"/>
          <a:ea typeface="+mn-ea"/>
        </a:defRPr>
      </a:lvl4pPr>
      <a:lvl5pPr marL="190246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5pPr>
      <a:lvl6pPr marL="235902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6pPr>
      <a:lvl7pPr marL="281559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7pPr>
      <a:lvl8pPr marL="3271520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8pPr>
      <a:lvl9pPr marL="3728085" indent="-210820" algn="l" defTabSz="84518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002C6C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6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3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9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6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2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39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955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520" algn="l" defTabSz="913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/>
          <p:nvPr/>
        </p:nvSpPr>
        <p:spPr>
          <a:xfrm>
            <a:off x="0" y="2265676"/>
            <a:ext cx="12192000" cy="1948184"/>
          </a:xfrm>
          <a:prstGeom prst="rect">
            <a:avLst/>
          </a:prstGeom>
        </p:spPr>
        <p:txBody>
          <a:bodyPr lIns="81750" tIns="40874" rIns="81750" bIns="40874" anchor="ctr"/>
          <a:lstStyle>
            <a:lvl1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  <a:lvl2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algn="l" defTabSz="845185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5400" kern="0" dirty="0" smtClean="0"/>
              <a:t>答辩报告</a:t>
            </a:r>
            <a:endParaRPr lang="zh-CN" altLang="en-US" sz="5400" kern="0" dirty="0"/>
          </a:p>
        </p:txBody>
      </p:sp>
      <p:sp>
        <p:nvSpPr>
          <p:cNvPr id="4" name="副标题 2"/>
          <p:cNvSpPr txBox="1"/>
          <p:nvPr/>
        </p:nvSpPr>
        <p:spPr>
          <a:xfrm>
            <a:off x="1851660" y="5023224"/>
            <a:ext cx="8641080" cy="1002093"/>
          </a:xfrm>
          <a:prstGeom prst="rect">
            <a:avLst/>
          </a:prstGeom>
        </p:spPr>
        <p:txBody>
          <a:bodyPr lIns="81750" tIns="40874" rIns="81750" bIns="40874"/>
          <a:lstStyle>
            <a:lvl1pPr marL="316865" indent="-316865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3"/>
              </a:buBlip>
              <a:defRPr sz="2200">
                <a:solidFill>
                  <a:srgbClr val="102A8D"/>
                </a:solidFill>
                <a:latin typeface="+mn-lt"/>
                <a:ea typeface="+mn-ea"/>
                <a:cs typeface="+mn-cs"/>
              </a:defRPr>
            </a:lvl1pPr>
            <a:lvl2pPr marL="686435" indent="-26289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4"/>
              </a:buBlip>
              <a:defRPr sz="2800">
                <a:solidFill>
                  <a:srgbClr val="102A8D"/>
                </a:solidFill>
                <a:latin typeface="+mn-lt"/>
                <a:ea typeface="+mn-ea"/>
              </a:defRPr>
            </a:lvl2pPr>
            <a:lvl3pPr marL="1057275" indent="-212725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5"/>
              </a:buBlip>
              <a:defRPr sz="2200">
                <a:solidFill>
                  <a:srgbClr val="102A8D"/>
                </a:solidFill>
                <a:latin typeface="+mn-lt"/>
                <a:ea typeface="+mn-ea"/>
              </a:defRPr>
            </a:lvl3pPr>
            <a:lvl4pPr marL="1478915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Blip>
                <a:blip r:embed="rId6"/>
              </a:buBlip>
              <a:defRPr sz="1400">
                <a:solidFill>
                  <a:srgbClr val="102A8D"/>
                </a:solidFill>
                <a:latin typeface="+mn-lt"/>
                <a:ea typeface="+mn-ea"/>
              </a:defRPr>
            </a:lvl4pPr>
            <a:lvl5pPr marL="1902460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102A8D"/>
                </a:solidFill>
                <a:latin typeface="+mn-lt"/>
                <a:ea typeface="+mn-ea"/>
              </a:defRPr>
            </a:lvl5pPr>
            <a:lvl6pPr marL="2359025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6pPr>
            <a:lvl7pPr marL="2815590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7pPr>
            <a:lvl8pPr marL="3271520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8pPr>
            <a:lvl9pPr marL="3728085" indent="-210820" algn="l" defTabSz="845185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002C6C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zh-CN" altLang="en-US" b="1" kern="0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姓名  </a:t>
            </a:r>
            <a:r>
              <a:rPr lang="en-US" altLang="zh-CN" b="1" kern="0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XXX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altLang="zh-CN" b="1" kern="0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2025</a:t>
            </a:r>
            <a:r>
              <a:rPr lang="zh-CN" altLang="en-US" b="1" kern="0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年</a:t>
            </a:r>
            <a:r>
              <a:rPr lang="en-US" altLang="zh-CN" b="1" kern="0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b="1" kern="0" dirty="0" smtClean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</a:rPr>
              <a:t>月</a:t>
            </a:r>
            <a:endParaRPr lang="zh-CN" altLang="en-US" b="1" kern="0" dirty="0">
              <a:solidFill>
                <a:srgbClr val="112D9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5080" y="1328420"/>
            <a:ext cx="23812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黑体" panose="02010609060101010101" pitchFamily="49" charset="-122"/>
                <a:ea typeface="黑体" panose="02010609060101010101" pitchFamily="49" charset="-122"/>
              </a:rPr>
              <a:t>企业信息 严格保密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标题 6"/>
          <p:cNvSpPr>
            <a:spLocks noGrp="1"/>
          </p:cNvSpPr>
          <p:nvPr/>
        </p:nvSpPr>
        <p:spPr>
          <a:xfrm>
            <a:off x="462280" y="307975"/>
            <a:ext cx="10271760" cy="509905"/>
          </a:xfrm>
          <a:prstGeom prst="rect">
            <a:avLst/>
          </a:prstGeom>
        </p:spPr>
        <p:txBody>
          <a:bodyPr/>
          <a:lstStyle/>
          <a:p>
            <a:pPr defTabSz="84518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665" b="1" dirty="0">
                <a:solidFill>
                  <a:srgbClr val="112D98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报告内容</a:t>
            </a:r>
          </a:p>
        </p:txBody>
      </p:sp>
      <p:sp>
        <p:nvSpPr>
          <p:cNvPr id="3" name="Text Box 60">
            <a:extLst>
              <a:ext uri="{FF2B5EF4-FFF2-40B4-BE49-F238E27FC236}">
                <a16:creationId xmlns:a16="http://schemas.microsoft.com/office/drawing/2014/main" id="{18F9D29C-E961-42F8-817A-73AEE3D5E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5" y="1036524"/>
            <a:ext cx="2608430" cy="369332"/>
          </a:xfrm>
          <a:prstGeom prst="rect">
            <a:avLst/>
          </a:prstGeom>
          <a:solidFill>
            <a:srgbClr val="112D9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（一）个人简介</a:t>
            </a:r>
          </a:p>
        </p:txBody>
      </p:sp>
      <p:sp>
        <p:nvSpPr>
          <p:cNvPr id="4" name="Rectangle 462">
            <a:extLst>
              <a:ext uri="{FF2B5EF4-FFF2-40B4-BE49-F238E27FC236}">
                <a16:creationId xmlns:a16="http://schemas.microsoft.com/office/drawing/2014/main" id="{4B4F879C-6A03-4381-ABF2-F2B5F8AD2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573" y="1450862"/>
            <a:ext cx="8675687" cy="13726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自然情况  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 </a:t>
            </a:r>
            <a:endParaRPr lang="zh-CN" altLang="en-US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教育经历（从大学开始，包含在职期间的内容） 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工作经历（含在其他企业的工作经历） 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曾获得的奖励、荣誉  </a:t>
            </a:r>
          </a:p>
        </p:txBody>
      </p:sp>
      <p:sp>
        <p:nvSpPr>
          <p:cNvPr id="5" name="Text Box 60">
            <a:extLst>
              <a:ext uri="{FF2B5EF4-FFF2-40B4-BE49-F238E27FC236}">
                <a16:creationId xmlns:a16="http://schemas.microsoft.com/office/drawing/2014/main" id="{81C4574A-4189-4650-BF4E-7D51BEAD0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046" y="3391555"/>
            <a:ext cx="10812349" cy="137268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对所报名岗位业务范围，职责定位，所需知识、技能、能力等的理解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结合工作经历及过往业绩，分析自身特点及不足</a:t>
            </a:r>
          </a:p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过往业绩包括主要工作业绩，带团队成果关键事件，关键指标、突出问题等方面取得的重大成效等</a:t>
            </a:r>
          </a:p>
          <a:p>
            <a:pPr marL="171450" indent="-171450"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endParaRPr lang="en-US" altLang="zh-CN" sz="1600" dirty="0">
              <a:solidFill>
                <a:srgbClr val="000000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6" name="Text Box 60">
            <a:extLst>
              <a:ext uri="{FF2B5EF4-FFF2-40B4-BE49-F238E27FC236}">
                <a16:creationId xmlns:a16="http://schemas.microsoft.com/office/drawing/2014/main" id="{303851E9-2604-4498-A769-CFE21FA5F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09" y="2916714"/>
            <a:ext cx="3672335" cy="369332"/>
          </a:xfrm>
          <a:prstGeom prst="rect">
            <a:avLst/>
          </a:prstGeom>
          <a:solidFill>
            <a:srgbClr val="112D9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（二）岗位</a:t>
            </a: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理解及自身优劣势分析</a:t>
            </a:r>
            <a:endParaRPr lang="zh-CN" altLang="en-US" b="1" dirty="0">
              <a:solidFill>
                <a:schemeClr val="bg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7" name="Text Box 60">
            <a:extLst>
              <a:ext uri="{FF2B5EF4-FFF2-40B4-BE49-F238E27FC236}">
                <a16:creationId xmlns:a16="http://schemas.microsoft.com/office/drawing/2014/main" id="{3F0708BE-D11F-4CD0-A179-CE2B9EDD5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5" y="4612238"/>
            <a:ext cx="2608430" cy="369332"/>
          </a:xfrm>
          <a:prstGeom prst="rect">
            <a:avLst/>
          </a:prstGeom>
          <a:solidFill>
            <a:srgbClr val="112D9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（三）</a:t>
            </a:r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任职构想</a:t>
            </a:r>
          </a:p>
        </p:txBody>
      </p:sp>
      <p:sp>
        <p:nvSpPr>
          <p:cNvPr id="8" name="矩形 4">
            <a:extLst>
              <a:ext uri="{FF2B5EF4-FFF2-40B4-BE49-F238E27FC236}">
                <a16:creationId xmlns:a16="http://schemas.microsoft.com/office/drawing/2014/main" id="{C0E87789-94A2-4890-921F-95CCCC1D0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046" y="5149657"/>
            <a:ext cx="10721808" cy="105259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请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  <a:sym typeface="Arial" panose="020B0604020202020204" pitchFamily="34" charset="0"/>
              </a:rPr>
              <a:t>立足您面试的岗位，通过对内外部环境的分析，结合公司战略与经营目标，论述该岗位未来三年重点工作、关键举措以及对数智化转型的思考 ；根据年度工作目标，给出为支撑目标实现的具体措施计划。方案中需考虑并阐述如何与相关部门有效协同，领导内部团队支撑目标达成。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sp>
        <p:nvSpPr>
          <p:cNvPr id="9" name="Text Box 60">
            <a:extLst>
              <a:ext uri="{FF2B5EF4-FFF2-40B4-BE49-F238E27FC236}">
                <a16:creationId xmlns:a16="http://schemas.microsoft.com/office/drawing/2014/main" id="{3F0708BE-D11F-4CD0-A179-CE2B9EDD5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5" y="6218340"/>
            <a:ext cx="2608430" cy="369332"/>
          </a:xfrm>
          <a:prstGeom prst="rect">
            <a:avLst/>
          </a:prstGeom>
          <a:solidFill>
            <a:srgbClr val="112D9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 smtClean="0">
                <a:solidFill>
                  <a:schemeClr val="bg1"/>
                </a:solidFill>
                <a:latin typeface="+mj-ea"/>
                <a:ea typeface="+mj-ea"/>
                <a:sym typeface="Arial" panose="020B0604020202020204" pitchFamily="34" charset="0"/>
              </a:rPr>
              <a:t>（四）本人廉洁承诺</a:t>
            </a:r>
            <a:endParaRPr lang="zh-CN" altLang="en-US" b="1" dirty="0">
              <a:solidFill>
                <a:schemeClr val="bg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10" name="灯片编号占位符 3"/>
          <p:cNvSpPr txBox="1">
            <a:spLocks/>
          </p:cNvSpPr>
          <p:nvPr/>
        </p:nvSpPr>
        <p:spPr>
          <a:xfrm>
            <a:off x="11281735" y="6405109"/>
            <a:ext cx="9373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875BDE2C-B28D-43D3-A85B-8175BF470FFE}" type="slidenum">
              <a:rPr lang="zh-CN" altLang="en-US" b="1" smtClean="0"/>
              <a:pPr algn="ctr">
                <a:defRPr/>
              </a:pPr>
              <a:t>1</a:t>
            </a:fld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34029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5"/>
          <p:cNvSpPr txBox="1">
            <a:spLocks/>
          </p:cNvSpPr>
          <p:nvPr/>
        </p:nvSpPr>
        <p:spPr>
          <a:xfrm>
            <a:off x="449580" y="306705"/>
            <a:ext cx="10367010" cy="50990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defTabSz="845185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665" b="1" i="0" u="none" strike="noStrike" cap="none" spc="0" normalizeH="0" baseline="0">
                <a:ln>
                  <a:noFill/>
                </a:ln>
                <a:solidFill>
                  <a:srgbClr val="112D98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  <a:lvl2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/>
              <a:t>一、个人简介（样例）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C777012C-618A-4B81-B7A4-82D7292E3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832527"/>
              </p:ext>
            </p:extLst>
          </p:nvPr>
        </p:nvGraphicFramePr>
        <p:xfrm>
          <a:off x="547687" y="954088"/>
          <a:ext cx="10982912" cy="1622427"/>
        </p:xfrm>
        <a:graphic>
          <a:graphicData uri="http://schemas.openxmlformats.org/drawingml/2006/table">
            <a:tbl>
              <a:tblPr/>
              <a:tblGrid>
                <a:gridCol w="1335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6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90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010">
                  <a:extLst>
                    <a:ext uri="{9D8B030D-6E8A-4147-A177-3AD203B41FA5}">
                      <a16:colId xmlns:a16="http://schemas.microsoft.com/office/drawing/2014/main" val="2741882435"/>
                    </a:ext>
                  </a:extLst>
                </a:gridCol>
              </a:tblGrid>
              <a:tr h="5408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姓名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zh-CN" sz="1600" b="1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出生时间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近期（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1-2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年内）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0202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免冠照片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0202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底色不限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20202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8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入党时间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所在单位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8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kern="1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所在岗位及职务</a:t>
                      </a:r>
                      <a:endParaRPr lang="zh-CN" altLang="zh-CN" sz="1600" b="1" kern="1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L="68573" marR="68573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/>
                        </a:rPr>
                        <a:t> 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L="68573" marR="68573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面试岗位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73" marR="68573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E2251AE6-7C8F-49D3-8C3B-F8C313D9E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252343"/>
              </p:ext>
            </p:extLst>
          </p:nvPr>
        </p:nvGraphicFramePr>
        <p:xfrm>
          <a:off x="547688" y="2838450"/>
          <a:ext cx="10982910" cy="1238250"/>
        </p:xfrm>
        <a:graphic>
          <a:graphicData uri="http://schemas.openxmlformats.org/drawingml/2006/table">
            <a:tbl>
              <a:tblPr/>
              <a:tblGrid>
                <a:gridCol w="746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3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5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6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72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2750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学习经历</a:t>
                      </a:r>
                    </a:p>
                  </a:txBody>
                  <a:tcPr marL="9526" marR="9526" marT="9541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起始日期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终止日期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毕业学校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专业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学历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学位</a:t>
                      </a:r>
                    </a:p>
                  </a:txBody>
                  <a:tcPr marL="9526" marR="9526" marT="9541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6" marR="9526" marT="9538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D31E2E6-4B2B-46E3-A29E-C20298EFC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156965"/>
              </p:ext>
            </p:extLst>
          </p:nvPr>
        </p:nvGraphicFramePr>
        <p:xfrm>
          <a:off x="547689" y="4329113"/>
          <a:ext cx="11014657" cy="2295524"/>
        </p:xfrm>
        <a:graphic>
          <a:graphicData uri="http://schemas.openxmlformats.org/drawingml/2006/table">
            <a:tbl>
              <a:tblPr/>
              <a:tblGrid>
                <a:gridCol w="69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8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9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4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7932">
                <a:tc row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工    </a:t>
                      </a:r>
                      <a:endParaRPr lang="en-US" altLang="zh-CN" sz="1600" b="1" i="0" u="none" strike="noStrike" kern="120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作   </a:t>
                      </a:r>
                      <a:endParaRPr lang="en-US" altLang="zh-CN" sz="1600" b="1" i="0" u="none" strike="noStrike" kern="120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经    </a:t>
                      </a:r>
                      <a:endParaRPr lang="en-US" altLang="zh-CN" sz="1600" b="1" i="0" u="none" strike="noStrike" kern="120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历</a:t>
                      </a:r>
                      <a:r>
                        <a:rPr lang="zh-CN" altLang="en-US" sz="1600" b="0" i="0" u="none" strike="noStrike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   </a:t>
                      </a:r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+mn-cs"/>
                        </a:rPr>
                        <a:t>起始日期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+mn-cs"/>
                        </a:rPr>
                        <a:t>终止日期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+mn-cs"/>
                        </a:rPr>
                        <a:t>工作单位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+mn-cs"/>
                        </a:rPr>
                        <a:t>岗位</a:t>
                      </a: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2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3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CN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600" b="0" i="0" u="none" strike="noStrike" kern="1200" dirty="0">
                        <a:solidFill>
                          <a:srgbClr val="00006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526" marR="9526" marT="952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灯片编号占位符 3"/>
          <p:cNvSpPr txBox="1">
            <a:spLocks/>
          </p:cNvSpPr>
          <p:nvPr/>
        </p:nvSpPr>
        <p:spPr>
          <a:xfrm>
            <a:off x="11281735" y="6405109"/>
            <a:ext cx="9373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875BDE2C-B28D-43D3-A85B-8175BF470FFE}" type="slidenum">
              <a:rPr lang="zh-CN" altLang="en-US" b="1" smtClean="0"/>
              <a:pPr algn="ctr">
                <a:defRPr/>
              </a:pPr>
              <a:t>2</a:t>
            </a:fld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8403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5"/>
          <p:cNvSpPr txBox="1">
            <a:spLocks/>
          </p:cNvSpPr>
          <p:nvPr/>
        </p:nvSpPr>
        <p:spPr>
          <a:xfrm>
            <a:off x="449580" y="306705"/>
            <a:ext cx="10367010" cy="50990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defTabSz="845185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665" b="1" i="0" u="none" strike="noStrike" cap="none" spc="0" normalizeH="0" baseline="0">
                <a:ln>
                  <a:noFill/>
                </a:ln>
                <a:solidFill>
                  <a:srgbClr val="112D98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  <a:lvl2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/>
              <a:t>报告要求</a:t>
            </a:r>
          </a:p>
        </p:txBody>
      </p:sp>
      <p:sp>
        <p:nvSpPr>
          <p:cNvPr id="6" name="Rectangle 462">
            <a:extLst>
              <a:ext uri="{FF2B5EF4-FFF2-40B4-BE49-F238E27FC236}">
                <a16:creationId xmlns:a16="http://schemas.microsoft.com/office/drawing/2014/main" id="{4B4F879C-6A03-4381-ABF2-F2B5F8AD2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" y="1012140"/>
            <a:ext cx="8675687" cy="11387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zh-CN" altLang="en-US" sz="20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汇报时间：不</a:t>
            </a:r>
            <a:r>
              <a:rPr lang="zh-CN" altLang="en-US" sz="20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超过</a:t>
            </a:r>
            <a:r>
              <a:rPr lang="en-US" altLang="zh-CN" sz="20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sz="20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分钟</a:t>
            </a:r>
            <a:endParaRPr lang="en-US" altLang="zh-CN" sz="2000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zh-CN" altLang="en-US" sz="20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sz="20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重点突出，业绩信息真实</a:t>
            </a:r>
            <a:endParaRPr lang="en-US" altLang="zh-CN" sz="2000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灯片编号占位符 3"/>
          <p:cNvSpPr txBox="1">
            <a:spLocks/>
          </p:cNvSpPr>
          <p:nvPr/>
        </p:nvSpPr>
        <p:spPr>
          <a:xfrm>
            <a:off x="11281735" y="6405109"/>
            <a:ext cx="9373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875BDE2C-B28D-43D3-A85B-8175BF470FFE}" type="slidenum">
              <a:rPr lang="zh-CN" altLang="en-US" b="1" smtClean="0"/>
              <a:pPr algn="ctr">
                <a:defRPr/>
              </a:pPr>
              <a:t>3</a:t>
            </a:fld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80108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5"/>
          <p:cNvSpPr txBox="1">
            <a:spLocks/>
          </p:cNvSpPr>
          <p:nvPr/>
        </p:nvSpPr>
        <p:spPr>
          <a:xfrm>
            <a:off x="449580" y="306705"/>
            <a:ext cx="10367010" cy="50990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defTabSz="845185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665" b="1" i="0" u="none" strike="noStrike" cap="none" spc="0" normalizeH="0" baseline="0">
                <a:ln>
                  <a:noFill/>
                </a:ln>
                <a:solidFill>
                  <a:srgbClr val="112D98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  <a:lvl2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6565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3130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69695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6260" defTabSz="845185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2C6C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/>
              <a:t>四、本人廉洁承诺</a:t>
            </a:r>
          </a:p>
        </p:txBody>
      </p:sp>
      <p:sp>
        <p:nvSpPr>
          <p:cNvPr id="6" name="Rectangle 462">
            <a:extLst>
              <a:ext uri="{FF2B5EF4-FFF2-40B4-BE49-F238E27FC236}">
                <a16:creationId xmlns:a16="http://schemas.microsoft.com/office/drawing/2014/main" id="{4B4F879C-6A03-4381-ABF2-F2B5F8AD2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" y="1012140"/>
            <a:ext cx="8675687" cy="5457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  <a:defRPr/>
            </a:pPr>
            <a:r>
              <a:rPr lang="zh-CN" altLang="en-US" sz="20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包括廉洁自律情况、有无违规经商办企业情况等</a:t>
            </a:r>
            <a:endParaRPr lang="en-US" altLang="zh-CN" sz="2000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灯片编号占位符 3"/>
          <p:cNvSpPr txBox="1">
            <a:spLocks/>
          </p:cNvSpPr>
          <p:nvPr/>
        </p:nvSpPr>
        <p:spPr>
          <a:xfrm>
            <a:off x="11281735" y="6405109"/>
            <a:ext cx="93732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875BDE2C-B28D-43D3-A85B-8175BF470FFE}" type="slidenum">
              <a:rPr lang="zh-CN" altLang="en-US" b="1" smtClean="0"/>
              <a:pPr algn="ctr">
                <a:defRPr/>
              </a:pPr>
              <a:t>4</a:t>
            </a:fld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64173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91528" y="5670203"/>
            <a:ext cx="4608945" cy="406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（禁止未经审核，扩大知悉范围）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1731f64f-b33b-44a8-93ce-6c6a8d46fa6d"/>
  <p:tag name="COMMONDATA" val="eyJoZGlkIjoiN2VlZGRhMWM3MTViYzFhMWExYTMyMWU2NzIwNDdmYTIifQ=="/>
</p:tagLst>
</file>

<file path=ppt/theme/theme1.xml><?xml version="1.0" encoding="utf-8"?>
<a:theme xmlns:a="http://schemas.openxmlformats.org/drawingml/2006/main" name="1_Office 主题">
  <a:themeElements>
    <a:clrScheme name="1_Office 主题 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FFFFFF"/>
      </a:accent3>
      <a:accent4>
        <a:srgbClr val="000000"/>
      </a:accent4>
      <a:accent5>
        <a:srgbClr val="B2C1DB"/>
      </a:accent5>
      <a:accent6>
        <a:srgbClr val="E70000"/>
      </a:accent6>
      <a:hlink>
        <a:srgbClr val="0000FF"/>
      </a:hlink>
      <a:folHlink>
        <a:srgbClr val="FF0000"/>
      </a:folHlink>
    </a:clrScheme>
    <a:fontScheme name="1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">
  <a:themeElements>
    <a:clrScheme name="1_Office 主题 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FFFFFF"/>
      </a:accent3>
      <a:accent4>
        <a:srgbClr val="000000"/>
      </a:accent4>
      <a:accent5>
        <a:srgbClr val="B2C1DB"/>
      </a:accent5>
      <a:accent6>
        <a:srgbClr val="E70000"/>
      </a:accent6>
      <a:hlink>
        <a:srgbClr val="0000FF"/>
      </a:hlink>
      <a:folHlink>
        <a:srgbClr val="FF0000"/>
      </a:folHlink>
    </a:clrScheme>
    <a:fontScheme name="1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主题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E70000"/>
        </a:accent6>
        <a:hlink>
          <a:srgbClr val="0000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313</Words>
  <Application>Microsoft Office PowerPoint</Application>
  <PresentationFormat>宽屏</PresentationFormat>
  <Paragraphs>56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等线</vt:lpstr>
      <vt:lpstr>黑体</vt:lpstr>
      <vt:lpstr>宋体</vt:lpstr>
      <vt:lpstr>微软雅黑</vt:lpstr>
      <vt:lpstr>Arial</vt:lpstr>
      <vt:lpstr>Calibri</vt:lpstr>
      <vt:lpstr>Times New Roman</vt:lpstr>
      <vt:lpstr>Wingdings</vt:lpstr>
      <vt:lpstr>1_Office 主题</vt:lpstr>
      <vt:lpstr>2_Office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AutoBVT</dc:creator>
  <cp:lastModifiedBy>陈秋彤(人力资源部(党委干部部)-综合人事管理部（人岗匹配中心）)</cp:lastModifiedBy>
  <cp:revision>457</cp:revision>
  <cp:lastPrinted>2024-04-16T01:15:53Z</cp:lastPrinted>
  <dcterms:created xsi:type="dcterms:W3CDTF">2021-11-25T02:30:00Z</dcterms:created>
  <dcterms:modified xsi:type="dcterms:W3CDTF">2025-01-23T07:35:34Z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BA9DAB41858743EF94893B372AC538AF</vt:lpwstr>
  </property>
</Properties>
</file>